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60" r:id="rId2"/>
    <p:sldMasterId id="2147483671" r:id="rId3"/>
    <p:sldMasterId id="2147483682" r:id="rId4"/>
    <p:sldMasterId id="2147483693" r:id="rId5"/>
    <p:sldMasterId id="2147483704" r:id="rId6"/>
    <p:sldMasterId id="2147483715" r:id="rId7"/>
    <p:sldMasterId id="2147483726" r:id="rId8"/>
  </p:sldMasterIdLst>
  <p:notesMasterIdLst>
    <p:notesMasterId r:id="rId43"/>
  </p:notesMasterIdLst>
  <p:sldIdLst>
    <p:sldId id="256" r:id="rId9"/>
    <p:sldId id="258" r:id="rId10"/>
    <p:sldId id="288" r:id="rId11"/>
    <p:sldId id="287" r:id="rId12"/>
    <p:sldId id="289" r:id="rId13"/>
    <p:sldId id="269" r:id="rId14"/>
    <p:sldId id="272" r:id="rId15"/>
    <p:sldId id="271" r:id="rId16"/>
    <p:sldId id="290" r:id="rId17"/>
    <p:sldId id="275" r:id="rId18"/>
    <p:sldId id="291" r:id="rId19"/>
    <p:sldId id="292" r:id="rId20"/>
    <p:sldId id="293" r:id="rId21"/>
    <p:sldId id="277" r:id="rId22"/>
    <p:sldId id="276" r:id="rId23"/>
    <p:sldId id="294" r:id="rId24"/>
    <p:sldId id="274" r:id="rId25"/>
    <p:sldId id="286" r:id="rId26"/>
    <p:sldId id="285" r:id="rId27"/>
    <p:sldId id="281" r:id="rId28"/>
    <p:sldId id="295" r:id="rId29"/>
    <p:sldId id="279" r:id="rId30"/>
    <p:sldId id="296" r:id="rId31"/>
    <p:sldId id="282" r:id="rId32"/>
    <p:sldId id="284" r:id="rId33"/>
    <p:sldId id="300" r:id="rId34"/>
    <p:sldId id="299" r:id="rId35"/>
    <p:sldId id="301" r:id="rId36"/>
    <p:sldId id="283" r:id="rId37"/>
    <p:sldId id="297" r:id="rId38"/>
    <p:sldId id="298" r:id="rId39"/>
    <p:sldId id="303" r:id="rId40"/>
    <p:sldId id="302" r:id="rId41"/>
    <p:sldId id="267" r:id="rId42"/>
  </p:sldIdLst>
  <p:sldSz cx="9144000" cy="5143500" type="screen16x9"/>
  <p:notesSz cx="6858000" cy="9144000"/>
  <p:embeddedFontLst>
    <p:embeddedFont>
      <p:font typeface="Exo 2" panose="020B0604020202020204" charset="-52"/>
      <p:regular r:id="rId44"/>
      <p:bold r:id="rId45"/>
      <p:italic r:id="rId46"/>
      <p:boldItalic r:id="rId47"/>
    </p:embeddedFont>
    <p:embeddedFont>
      <p:font typeface="Exo 2 Medium" panose="020B0604020202020204" charset="-52"/>
      <p:regular r:id="rId48"/>
      <p:bold r:id="rId49"/>
      <p:italic r:id="rId50"/>
      <p:boldItalic r:id="rId51"/>
    </p:embeddedFont>
    <p:embeddedFont>
      <p:font typeface="Franklin Gothic Book" panose="020B0503020102020204" pitchFamily="34" charset="0"/>
      <p:regular r:id="rId52"/>
      <p: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8" roundtripDataSignature="AMtx7miiHlRoUBMz1mWBEOfF8a9bE2BU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50FE01D-D9A6-4C8A-835F-07EE90FD332F}">
  <a:tblStyle styleId="{350FE01D-D9A6-4C8A-835F-07EE90FD332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customschemas.google.com/relationships/presentationmetadata" Target="metadata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3.fntdata"/><Relationship Id="rId59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6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81127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f6b18ee1c_3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25f6b18ee1c_3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255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marL="456230" lvl="0" indent="-34217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2578" lvl="1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8846" lvl="2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5154" lvl="3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1383" lvl="4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7613" lvl="5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3926" lvl="6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0215" lvl="7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6537" lvl="8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633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33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marL="456230" lvl="0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2578" lvl="1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8846" lvl="2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5154" lvl="3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1383" lvl="4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7613" lvl="5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3926" lvl="6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0215" lvl="7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6537" lvl="8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marL="456230" lvl="0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2578" lvl="1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8846" lvl="2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5154" lvl="3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1383" lvl="4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7613" lvl="5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3926" lvl="6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0215" lvl="7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6537" lvl="8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744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marL="456230" lvl="0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2578" lvl="1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8846" lvl="2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5154" lvl="3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1383" lvl="4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7613" lvl="5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3926" lvl="6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0215" lvl="7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6537" lvl="8" indent="-3041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30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477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263" tIns="91263" rIns="91263" bIns="91263" anchor="ctr" anchorCtr="0">
            <a:noAutofit/>
          </a:bodyPr>
          <a:lstStyle/>
          <a:p>
            <a:pPr defTabSz="684440">
              <a:buSzPts val="1400"/>
            </a:pPr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456230" lvl="0" indent="-34217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2578" lvl="1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8846" lvl="2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5154" lvl="3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1383" lvl="4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7613" lvl="5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3926" lvl="6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0215" lvl="7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6537" lvl="8" indent="-31685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50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456230" lvl="0" indent="-22811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2072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marL="456230" lvl="0" indent="-34217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2578" lvl="1" indent="-31685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8846" lvl="2" indent="-31685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5154" lvl="3" indent="-31685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1383" lvl="4" indent="-31685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7613" lvl="5" indent="-31685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3926" lvl="6" indent="-31685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0215" lvl="7" indent="-31685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6537" lvl="8" indent="-31685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466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marL="456782" lvl="0" indent="-34258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613" lvl="1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410" lvl="2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7224" lvl="3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4005" lvl="4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0787" lvl="5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7600" lvl="6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4401" lvl="7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1229" lvl="8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487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5629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marL="456290" lvl="0" indent="-34221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2690" lvl="1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9016" lvl="2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5379" lvl="3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1668" lvl="4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7958" lvl="5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4324" lvl="6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0670" lvl="7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7047" lvl="8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033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295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marL="456290" lvl="0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2690" lvl="1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9016" lvl="2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5379" lvl="3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1668" lvl="4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7958" lvl="5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4324" lvl="6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0670" lvl="7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7047" lvl="8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marL="456290" lvl="0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2690" lvl="1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9016" lvl="2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5379" lvl="3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1668" lvl="4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7958" lvl="5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4324" lvl="6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0670" lvl="7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7047" lvl="8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52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marL="456290" lvl="0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2690" lvl="1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9016" lvl="2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5379" lvl="3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1668" lvl="4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7958" lvl="5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4324" lvl="6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0670" lvl="7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7047" lvl="8" indent="-30423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7890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42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273" tIns="91273" rIns="91273" bIns="91273" anchor="ctr" anchorCtr="0">
            <a:noAutofit/>
          </a:bodyPr>
          <a:lstStyle/>
          <a:p>
            <a:pPr defTabSz="684525">
              <a:buSzPts val="1400"/>
            </a:pPr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456290" lvl="0" indent="-34221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2690" lvl="1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9016" lvl="2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5379" lvl="3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1668" lvl="4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7958" lvl="5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4324" lvl="6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0670" lvl="7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7047" lvl="8" indent="-316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955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456290" lvl="0" indent="-22814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9474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marL="456290" lvl="0" indent="-34221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2690" lvl="1" indent="-316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9016" lvl="2" indent="-316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5379" lvl="3" indent="-316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1668" lvl="4" indent="-316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7958" lvl="5" indent="-316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4324" lvl="6" indent="-316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0670" lvl="7" indent="-316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7047" lvl="8" indent="-316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67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53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7466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marL="456386" lvl="0" indent="-3422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2870" lvl="1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9288" lvl="2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5739" lvl="3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2124" lvl="4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8510" lvl="5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4960" lvl="6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1398" lvl="7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7863" lvl="8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2994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5202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marL="456386" lvl="0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2870" lvl="1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9288" lvl="2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5739" lvl="3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2124" lvl="4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8510" lvl="5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4960" lvl="6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1398" lvl="7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7863" lvl="8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marL="456386" lvl="0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2870" lvl="1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9288" lvl="2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5739" lvl="3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2124" lvl="4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8510" lvl="5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4960" lvl="6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1398" lvl="7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7863" lvl="8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9150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marL="456386" lvl="0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2870" lvl="1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9288" lvl="2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5739" lvl="3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2124" lvl="4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8510" lvl="5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4960" lvl="6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1398" lvl="7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7863" lvl="8" indent="-30429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791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7566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289" tIns="91289" rIns="91289" bIns="91289" anchor="ctr" anchorCtr="0">
            <a:noAutofit/>
          </a:bodyPr>
          <a:lstStyle/>
          <a:p>
            <a:pPr defTabSz="684661">
              <a:buSzPts val="1400"/>
            </a:pPr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456386" lvl="0" indent="-3422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2870" lvl="1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9288" lvl="2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5739" lvl="3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2124" lvl="4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8510" lvl="5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4960" lvl="6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1398" lvl="7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7863" lvl="8" indent="-31695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8096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456386" lvl="0" indent="-2281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321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marL="456386" lvl="0" indent="-34229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2870" lvl="1" indent="-31695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9288" lvl="2" indent="-31695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5739" lvl="3" indent="-31695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2124" lvl="4" indent="-31695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8510" lvl="5" indent="-31695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4960" lvl="6" indent="-31695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1398" lvl="7" indent="-31695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7863" lvl="8" indent="-31695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01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marL="456782" lvl="0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3613" lvl="1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0410" lvl="2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7224" lvl="3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4005" lvl="4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0787" lvl="5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7600" lvl="6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4401" lvl="7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1229" lvl="8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marL="456782" lvl="0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3613" lvl="1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0410" lvl="2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7224" lvl="3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4005" lvl="4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0787" lvl="5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7600" lvl="6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4401" lvl="7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1229" lvl="8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6879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9778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marL="456566" lvl="0" indent="-34242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208" lvl="1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9798" lvl="2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6414" lvl="3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2979" lvl="4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9545" lvl="5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6160" lvl="6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2763" lvl="7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9393" lvl="8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8079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2423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marL="456566" lvl="0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3208" lvl="1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9798" lvl="2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6414" lvl="3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2979" lvl="4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9545" lvl="5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6160" lvl="6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2763" lvl="7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9393" lvl="8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marL="456566" lvl="0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3208" lvl="1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9798" lvl="2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6414" lvl="3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2979" lvl="4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9545" lvl="5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6160" lvl="6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2763" lvl="7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9393" lvl="8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018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marL="456566" lvl="0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3208" lvl="1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69798" lvl="2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6414" lvl="3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2979" lvl="4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39545" lvl="5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6160" lvl="6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2763" lvl="7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09393" lvl="8" indent="-30440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6272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236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319" tIns="91319" rIns="91319" bIns="91319" anchor="ctr" anchorCtr="0">
            <a:noAutofit/>
          </a:bodyPr>
          <a:lstStyle/>
          <a:p>
            <a:pPr defTabSz="684916">
              <a:buSzPts val="1400"/>
            </a:pPr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456566" lvl="0" indent="-34242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208" lvl="1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9798" lvl="2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6414" lvl="3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2979" lvl="4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9545" lvl="5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6160" lvl="6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2763" lvl="7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9393" lvl="8" indent="-31707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4857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456566" lvl="0" indent="-2282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787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marL="456566" lvl="0" indent="-34242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208" lvl="1" indent="-31707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69798" lvl="2" indent="-31707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6414" lvl="3" indent="-31707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2979" lvl="4" indent="-31707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39545" lvl="5" indent="-31707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6160" lvl="6" indent="-31707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2763" lvl="7" indent="-31707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09393" lvl="8" indent="-31707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7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marL="456782" lvl="0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3613" lvl="1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0410" lvl="2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7224" lvl="3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4005" lvl="4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0787" lvl="5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7600" lvl="6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4401" lvl="7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1229" lvl="8" indent="-30453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80951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427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marL="456710" lvl="0" indent="-34253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478" lvl="1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206" lvl="2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6954" lvl="3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3663" lvl="4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0373" lvl="5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7120" lvl="6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3855" lvl="7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0617" lvl="8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5477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2962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marL="456710" lvl="0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3478" lvl="1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0206" lvl="2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6954" lvl="3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3663" lvl="4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0373" lvl="5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7120" lvl="6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3855" lvl="7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0617" lvl="8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marL="456710" lvl="0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3478" lvl="1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0206" lvl="2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6954" lvl="3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3663" lvl="4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0373" lvl="5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7120" lvl="6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3855" lvl="7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0617" lvl="8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0296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marL="456710" lvl="0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3478" lvl="1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0206" lvl="2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6954" lvl="3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3663" lvl="4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0373" lvl="5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7120" lvl="6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3855" lvl="7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0617" lvl="8" indent="-3044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62509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8107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343" tIns="91343" rIns="91343" bIns="91343" anchor="ctr" anchorCtr="0">
            <a:noAutofit/>
          </a:bodyPr>
          <a:lstStyle/>
          <a:p>
            <a:pPr defTabSz="685120">
              <a:buSzPts val="1400"/>
            </a:pPr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456710" lvl="0" indent="-34253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478" lvl="1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206" lvl="2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6954" lvl="3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3663" lvl="4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0373" lvl="5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7120" lvl="6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3855" lvl="7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0617" lvl="8" indent="-31717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3165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456710" lvl="0" indent="-22835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2605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marL="456710" lvl="0" indent="-34253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478" lvl="1" indent="-31717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206" lvl="2" indent="-31717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6954" lvl="3" indent="-31717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3663" lvl="4" indent="-31717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0373" lvl="5" indent="-31717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7120" lvl="6" indent="-31717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3855" lvl="7" indent="-31717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0617" lvl="8" indent="-31717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8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3224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3614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marL="456878" lvl="0" indent="-34265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793" lvl="1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682" lvl="2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7584" lvl="3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4461" lvl="4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1339" lvl="5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8240" lvl="6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5130" lvl="7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2045" lvl="8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7199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562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marL="456878" lvl="0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3793" lvl="1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0682" lvl="2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7584" lvl="3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4461" lvl="4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1339" lvl="5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8240" lvl="6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5130" lvl="7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2045" lvl="8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marL="456878" lvl="0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3793" lvl="1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0682" lvl="2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7584" lvl="3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4461" lvl="4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1339" lvl="5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8240" lvl="6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5130" lvl="7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2045" lvl="8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2004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marL="456878" lvl="0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3793" lvl="1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0682" lvl="2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7584" lvl="3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4461" lvl="4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1339" lvl="5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198240" lvl="6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5130" lvl="7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2045" lvl="8" indent="-30459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7773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5279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371" tIns="91371" rIns="91371" bIns="91371" anchor="ctr" anchorCtr="0">
            <a:noAutofit/>
          </a:bodyPr>
          <a:lstStyle/>
          <a:p>
            <a:pPr defTabSz="685358">
              <a:buSzPts val="1400"/>
            </a:pPr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456878" lvl="0" indent="-34265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793" lvl="1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682" lvl="2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7584" lvl="3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4461" lvl="4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1339" lvl="5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8240" lvl="6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5130" lvl="7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2045" lvl="8" indent="-31728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454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456878" lvl="0" indent="-22843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4468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marL="456878" lvl="0" indent="-34265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793" lvl="1" indent="-31728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682" lvl="2" indent="-31728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7584" lvl="3" indent="-31728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4461" lvl="4" indent="-31728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1339" lvl="5" indent="-31728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8240" lvl="6" indent="-31728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5130" lvl="7" indent="-31728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2045" lvl="8" indent="-31728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59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456782" lvl="0" indent="-34258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613" lvl="1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410" lvl="2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7224" lvl="3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4005" lvl="4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0787" lvl="5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7600" lvl="6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4401" lvl="7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1229" lvl="8" indent="-31722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3930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66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marL="457189" lvl="0" indent="-342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562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80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marL="457189" lvl="0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marL="457189" lvl="0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5758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marL="457189" lvl="0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9071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2154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defTabSz="685800">
              <a:buSzPts val="1400"/>
            </a:pPr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457189" lvl="0" indent="-342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0169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3288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marL="457189" lvl="0" indent="-3428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3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456782" lvl="0" indent="-22839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595959"/>
                </a:solidFill>
              </a:rPr>
              <a:pPr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68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marL="456782" lvl="0" indent="-34258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3613" lvl="1" indent="-31722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0410" lvl="2" indent="-31722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7224" lvl="3" indent="-31722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4005" lvl="4" indent="-31722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0787" lvl="5" indent="-31722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197600" lvl="6" indent="-31722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4401" lvl="7" indent="-31722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1229" lvl="8" indent="-31722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3" tIns="91263" rIns="91263" bIns="91263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84440"/>
            <a:fld id="{00000000-1234-1234-1234-123412341234}" type="slidenum">
              <a:rPr lang="ru" smtClean="0">
                <a:solidFill>
                  <a:srgbClr val="595959"/>
                </a:solidFill>
              </a:rPr>
              <a:pPr defTabSz="684440"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4890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73" tIns="91273" rIns="91273" bIns="91273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84525"/>
            <a:fld id="{00000000-1234-1234-1234-123412341234}" type="slidenum">
              <a:rPr lang="ru" smtClean="0">
                <a:solidFill>
                  <a:srgbClr val="595959"/>
                </a:solidFill>
              </a:rPr>
              <a:pPr defTabSz="684525"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8496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9" tIns="91289" rIns="91289" bIns="91289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84661"/>
            <a:fld id="{00000000-1234-1234-1234-123412341234}" type="slidenum">
              <a:rPr lang="ru" smtClean="0">
                <a:solidFill>
                  <a:srgbClr val="595959"/>
                </a:solidFill>
              </a:rPr>
              <a:pPr defTabSz="684661"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5228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9" tIns="91319" rIns="91319" bIns="91319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84916"/>
            <a:fld id="{00000000-1234-1234-1234-123412341234}" type="slidenum">
              <a:rPr lang="ru" smtClean="0">
                <a:solidFill>
                  <a:srgbClr val="595959"/>
                </a:solidFill>
              </a:rPr>
              <a:pPr defTabSz="684916"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0903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43" tIns="91343" rIns="91343" bIns="91343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85120"/>
            <a:fld id="{00000000-1234-1234-1234-123412341234}" type="slidenum">
              <a:rPr lang="ru" smtClean="0">
                <a:solidFill>
                  <a:srgbClr val="595959"/>
                </a:solidFill>
              </a:rPr>
              <a:pPr defTabSz="685120"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5903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1" tIns="91371" rIns="91371" bIns="91371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85358"/>
            <a:fld id="{00000000-1234-1234-1234-123412341234}" type="slidenum">
              <a:rPr lang="ru" smtClean="0">
                <a:solidFill>
                  <a:srgbClr val="595959"/>
                </a:solidFill>
              </a:rPr>
              <a:pPr defTabSz="685358"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9629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85800"/>
            <a:fld id="{00000000-1234-1234-1234-123412341234}" type="slidenum">
              <a:rPr lang="ru" smtClean="0">
                <a:solidFill>
                  <a:srgbClr val="595959"/>
                </a:solidFill>
              </a:rPr>
              <a:pPr defTabSz="685800"/>
              <a:t>‹#›</a:t>
            </a:fld>
            <a:endParaRPr lang="ru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5805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57.emf"/><Relationship Id="rId5" Type="http://schemas.openxmlformats.org/officeDocument/2006/relationships/image" Target="../media/image56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2.png"/><Relationship Id="rId7" Type="http://schemas.openxmlformats.org/officeDocument/2006/relationships/image" Target="../media/image7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2.png"/><Relationship Id="rId7" Type="http://schemas.openxmlformats.org/officeDocument/2006/relationships/image" Target="../media/image8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2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92.png"/><Relationship Id="rId5" Type="http://schemas.openxmlformats.org/officeDocument/2006/relationships/image" Target="../media/image91.jpeg"/><Relationship Id="rId4" Type="http://schemas.openxmlformats.org/officeDocument/2006/relationships/image" Target="../media/image3.png"/><Relationship Id="rId9" Type="http://schemas.openxmlformats.org/officeDocument/2006/relationships/image" Target="../media/image9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/>
          <p:nvPr/>
        </p:nvSpPr>
        <p:spPr>
          <a:xfrm>
            <a:off x="0" y="3"/>
            <a:ext cx="9144000" cy="4669654"/>
          </a:xfrm>
          <a:prstGeom prst="rect">
            <a:avLst/>
          </a:prstGeom>
          <a:solidFill>
            <a:srgbClr val="00729C"/>
          </a:solidFill>
          <a:ln>
            <a:noFill/>
          </a:ln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>
              <a:buSzPts val="1400"/>
            </a:pPr>
            <a:r>
              <a:rPr lang="ru-RU" sz="36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rPr>
              <a:t>	Опыт </a:t>
            </a:r>
          </a:p>
          <a:p>
            <a:pPr>
              <a:buSzPts val="1400"/>
            </a:pPr>
            <a:r>
              <a:rPr lang="ru-RU" sz="36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rPr>
              <a:t>	реализации проекта </a:t>
            </a:r>
          </a:p>
          <a:p>
            <a:pPr>
              <a:buSzPts val="1400"/>
            </a:pPr>
            <a:r>
              <a:rPr lang="ru-RU" sz="36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rPr>
              <a:t>	«Инженерные классы» 	судостроительного профиля </a:t>
            </a:r>
          </a:p>
          <a:p>
            <a:pPr>
              <a:buSzPts val="1400"/>
            </a:pPr>
            <a:endParaRPr sz="3600" dirty="0"/>
          </a:p>
        </p:txBody>
      </p:sp>
      <p:sp>
        <p:nvSpPr>
          <p:cNvPr id="55" name="Google Shape;55;p1"/>
          <p:cNvSpPr txBox="1">
            <a:spLocks noGrp="1"/>
          </p:cNvSpPr>
          <p:nvPr>
            <p:ph type="ctrTitle"/>
          </p:nvPr>
        </p:nvSpPr>
        <p:spPr>
          <a:xfrm>
            <a:off x="5450889" y="3316394"/>
            <a:ext cx="3212056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algn="r"/>
            <a:r>
              <a:rPr lang="ru-RU" sz="18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rPr>
              <a:t>МБОУ «СОШ № 4 г. Тосно», </a:t>
            </a:r>
            <a:br>
              <a:rPr lang="ru-RU" sz="18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rPr>
            </a:br>
            <a:r>
              <a:rPr lang="ru-RU" sz="18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rPr>
              <a:t>Ленинградская область</a:t>
            </a:r>
            <a:br>
              <a:rPr lang="ru-RU" sz="1800" dirty="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rPr>
            </a:br>
            <a:endParaRPr sz="1800" dirty="0">
              <a:solidFill>
                <a:srgbClr val="FFFFFF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4154" y="695510"/>
            <a:ext cx="1680949" cy="16809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009565" y="4287916"/>
            <a:ext cx="1651247" cy="369332"/>
          </a:xfrm>
          <a:prstGeom prst="rect">
            <a:avLst/>
          </a:prstGeom>
          <a:noFill/>
        </p:spPr>
        <p:txBody>
          <a:bodyPr wrap="square" lIns="91370" tIns="45685" rIns="91370" bIns="45685" rtlCol="0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2024 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2" name="Google Shape;72;g25f6b18ee1c_3_42"/>
          <p:cNvSpPr txBox="1"/>
          <p:nvPr/>
        </p:nvSpPr>
        <p:spPr>
          <a:xfrm>
            <a:off x="557675" y="1262250"/>
            <a:ext cx="8162400" cy="25542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pPr>
              <a:lnSpc>
                <a:spcPct val="115000"/>
              </a:lnSpc>
            </a:pPr>
            <a:endParaRPr sz="400" b="1" dirty="0">
              <a:solidFill>
                <a:srgbClr val="00729C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Центр информационных технологий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10</a:t>
            </a:fld>
            <a:endParaRPr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FB2B645-ACFE-8B78-B6B7-05296A0D833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32" y="890406"/>
            <a:ext cx="3677076" cy="21775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D72B09-C974-3941-D132-735C7EE523B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262" y="2130353"/>
            <a:ext cx="2139709" cy="28589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E1FA144-4848-95AC-6E21-320A8DB8912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6480" y="2130353"/>
            <a:ext cx="2138998" cy="28589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DDC1A63-4F63-EF68-04DF-6E38DE2EB14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7188" y="890405"/>
            <a:ext cx="2306358" cy="298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80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2" name="Google Shape;72;g25f6b18ee1c_3_42"/>
          <p:cNvSpPr txBox="1"/>
          <p:nvPr/>
        </p:nvSpPr>
        <p:spPr>
          <a:xfrm>
            <a:off x="557675" y="1262250"/>
            <a:ext cx="8162400" cy="25542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pPr>
              <a:lnSpc>
                <a:spcPct val="115000"/>
              </a:lnSpc>
            </a:pPr>
            <a:endParaRPr sz="400" b="1" dirty="0">
              <a:solidFill>
                <a:srgbClr val="00729C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Центр координации Инженерных классов </a:t>
            </a:r>
            <a:r>
              <a:rPr lang="ru-RU" sz="2000" b="1" dirty="0" err="1">
                <a:solidFill>
                  <a:schemeClr val="lt1"/>
                </a:solidFill>
              </a:rPr>
              <a:t>СПбГМТУ</a:t>
            </a:r>
            <a:endParaRPr lang="ru-RU" sz="2000" b="1" dirty="0">
              <a:solidFill>
                <a:schemeClr val="lt1"/>
              </a:solidFill>
            </a:endParaRP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11</a:t>
            </a:fld>
            <a:endParaRPr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687" y="905418"/>
            <a:ext cx="3879244" cy="179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7929" y="762000"/>
            <a:ext cx="1704311" cy="3691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573" y="2364188"/>
            <a:ext cx="3705132" cy="1710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219585"/>
            <a:ext cx="3289918" cy="185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2363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9" tIns="91269" rIns="91269" bIns="91269" anchor="t" anchorCtr="0">
            <a:spAutoFit/>
          </a:bodyPr>
          <a:lstStyle/>
          <a:p>
            <a:pPr defTabSz="912668"/>
            <a:endParaRPr>
              <a:ea typeface="+mn-ea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1" y="-4169"/>
            <a:ext cx="9170334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269" tIns="91269" rIns="91269" bIns="91269" anchor="ctr" anchorCtr="0">
            <a:noAutofit/>
          </a:bodyPr>
          <a:lstStyle/>
          <a:p>
            <a:pPr algn="ctr" defTabSz="912668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Занятия на базе Центра координации Инженерных классов </a:t>
            </a:r>
            <a:br>
              <a:rPr lang="ru-RU" sz="2000" b="1" dirty="0">
                <a:solidFill>
                  <a:srgbClr val="FFFFFF"/>
                </a:solidFill>
                <a:ea typeface="+mn-ea"/>
              </a:rPr>
            </a:br>
            <a:r>
              <a:rPr lang="ru-RU" sz="2000" b="1" dirty="0" err="1">
                <a:solidFill>
                  <a:srgbClr val="FFFFFF"/>
                </a:solidFill>
                <a:ea typeface="+mn-ea"/>
              </a:rPr>
              <a:t>СПбГМТУ</a:t>
            </a:r>
            <a:endParaRPr lang="ru-RU" sz="2000" b="1" dirty="0">
              <a:solidFill>
                <a:srgbClr val="FFFFFF"/>
              </a:solidFill>
              <a:ea typeface="+mn-ea"/>
            </a:endParaRP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139" y="114359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6804" y="30176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69" tIns="91269" rIns="91269" bIns="91269" anchor="ctr" anchorCtr="0">
            <a:normAutofit/>
          </a:bodyPr>
          <a:lstStyle/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12</a:t>
            </a:fld>
            <a:endParaRPr>
              <a:solidFill>
                <a:srgbClr val="595959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5625" y="1272345"/>
            <a:ext cx="2322813" cy="309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173" y="978243"/>
            <a:ext cx="2553677" cy="2454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7602" y="794716"/>
            <a:ext cx="3404232" cy="2821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140" y="3788307"/>
            <a:ext cx="2997582" cy="461665"/>
          </a:xfrm>
          <a:prstGeom prst="rect">
            <a:avLst/>
          </a:prstGeom>
          <a:noFill/>
        </p:spPr>
        <p:txBody>
          <a:bodyPr wrap="square" lIns="91284" tIns="45642" rIns="91284" bIns="45642" rtlCol="0">
            <a:spAutoFit/>
          </a:bodyPr>
          <a:lstStyle/>
          <a:p>
            <a:pPr defTabSz="912668"/>
            <a:r>
              <a:rPr lang="ru-RU" sz="2400" dirty="0">
                <a:ea typeface="+mn-ea"/>
              </a:rPr>
              <a:t>Оптика лазеров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4547" y="2709081"/>
            <a:ext cx="2086760" cy="2289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13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5" tIns="91285" rIns="91285" bIns="91285" anchor="t" anchorCtr="0">
            <a:spAutoFit/>
          </a:bodyPr>
          <a:lstStyle/>
          <a:p>
            <a:pPr defTabSz="912848"/>
            <a:endParaRPr>
              <a:ea typeface="+mn-ea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285" tIns="91285" rIns="91285" bIns="91285" anchor="ctr" anchorCtr="0">
            <a:noAutofit/>
          </a:bodyPr>
          <a:lstStyle/>
          <a:p>
            <a:pPr algn="ctr" defTabSz="912848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Занятия на базе Центра координации Инженерных классов </a:t>
            </a:r>
            <a:br>
              <a:rPr lang="ru-RU" sz="2000" b="1" dirty="0">
                <a:solidFill>
                  <a:srgbClr val="FFFFFF"/>
                </a:solidFill>
                <a:ea typeface="+mn-ea"/>
              </a:rPr>
            </a:br>
            <a:r>
              <a:rPr lang="ru-RU" sz="2000" b="1" dirty="0" err="1">
                <a:solidFill>
                  <a:srgbClr val="FFFFFF"/>
                </a:solidFill>
                <a:ea typeface="+mn-ea"/>
              </a:rPr>
              <a:t>СПбГМТУ</a:t>
            </a:r>
            <a:endParaRPr lang="ru-RU" sz="2000" b="1" dirty="0">
              <a:solidFill>
                <a:srgbClr val="FFFFFF"/>
              </a:solidFill>
              <a:ea typeface="+mn-ea"/>
            </a:endParaRP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131" y="114351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5" tIns="91285" rIns="91285" bIns="91285" anchor="ctr" anchorCtr="0">
            <a:normAutofit/>
          </a:bodyPr>
          <a:lstStyle/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13</a:t>
            </a:fld>
            <a:endParaRPr>
              <a:solidFill>
                <a:srgbClr val="595959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8264" y="1300991"/>
            <a:ext cx="2653313" cy="1985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4889" y="2845507"/>
            <a:ext cx="2444480" cy="182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142" y="3286630"/>
            <a:ext cx="2776189" cy="1200329"/>
          </a:xfrm>
          <a:prstGeom prst="rect">
            <a:avLst/>
          </a:prstGeom>
          <a:noFill/>
        </p:spPr>
        <p:txBody>
          <a:bodyPr wrap="square" lIns="91300" tIns="45650" rIns="91300" bIns="45650" rtlCol="0">
            <a:spAutoFit/>
          </a:bodyPr>
          <a:lstStyle/>
          <a:p>
            <a:pPr defTabSz="912848"/>
            <a:r>
              <a:rPr lang="ru-RU" sz="2400" dirty="0">
                <a:ea typeface="+mn-ea"/>
              </a:rPr>
              <a:t>Компьютерное моделирование и проектирование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61" y="718432"/>
            <a:ext cx="1709904" cy="230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92977" y="3570054"/>
            <a:ext cx="2581633" cy="1200329"/>
          </a:xfrm>
          <a:prstGeom prst="rect">
            <a:avLst/>
          </a:prstGeom>
        </p:spPr>
        <p:txBody>
          <a:bodyPr wrap="square" lIns="91300" tIns="45650" rIns="91300" bIns="45650">
            <a:spAutoFit/>
          </a:bodyPr>
          <a:lstStyle/>
          <a:p>
            <a:pPr defTabSz="912848"/>
            <a:r>
              <a:rPr lang="ru-RU" sz="2400" dirty="0">
                <a:ea typeface="+mn-ea"/>
              </a:rPr>
              <a:t>Морская робототехника и судомоделизм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7373" y="840637"/>
            <a:ext cx="2326697" cy="174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9371" y="1441975"/>
            <a:ext cx="1597389" cy="212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092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«Фабрика процессов»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14</a:t>
            </a:fld>
            <a:endParaRPr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63" y="954295"/>
            <a:ext cx="3649148" cy="2740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https://sun9-8.userapi.com/impg/gQrY8iIHyTEG8mLqoTdsSxa3fRJZJ6zmg57I6g/W455D8LTQMY.jpg?size=810x1080&amp;quality=95&amp;sign=4462e82c8a22114b22f139ed241b630a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8004" y="954260"/>
            <a:ext cx="2673320" cy="356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sun9-27.userapi.com/impg/t-ebA2tjliRrxY_mkgc9616gkqBSXrL8cKqTSg/ljlAaekmEyY.jpg?size=1280x960&amp;quality=95&amp;sign=6f624ba70ab367f39ad272f8ffcd674c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4032" y="2690968"/>
            <a:ext cx="3131502" cy="234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066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Музей </a:t>
            </a:r>
            <a:r>
              <a:rPr lang="ru-RU" sz="2000" b="1" dirty="0" err="1">
                <a:solidFill>
                  <a:schemeClr val="lt1"/>
                </a:solidFill>
              </a:rPr>
              <a:t>СПбГМТУ</a:t>
            </a:r>
            <a:endParaRPr lang="ru-RU" sz="2000" b="1" dirty="0">
              <a:solidFill>
                <a:schemeClr val="lt1"/>
              </a:solidFill>
            </a:endParaRP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15</a:t>
            </a:fld>
            <a:endParaRPr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26" y="819347"/>
            <a:ext cx="1430862" cy="3098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6717" y="1431219"/>
            <a:ext cx="2169950" cy="289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9669" y="785404"/>
            <a:ext cx="4531869" cy="209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6676" y="3100709"/>
            <a:ext cx="4130615" cy="190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6287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5" tIns="91315" rIns="91315" bIns="91315" anchor="t" anchorCtr="0">
            <a:spAutoFit/>
          </a:bodyPr>
          <a:lstStyle/>
          <a:p>
            <a:pPr defTabSz="913185"/>
            <a:endParaRPr>
              <a:ea typeface="+mn-ea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15" tIns="91315" rIns="91315" bIns="91315" anchor="ctr" anchorCtr="0">
            <a:noAutofit/>
          </a:bodyPr>
          <a:lstStyle/>
          <a:p>
            <a:pPr algn="ctr" defTabSz="913185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Научно-образовательная лаборатория </a:t>
            </a:r>
          </a:p>
          <a:p>
            <a:pPr algn="ctr" defTabSz="913185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передовой инженерной школы по судостроению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116" y="11433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15" tIns="91315" rIns="91315" bIns="91315" anchor="ctr" anchorCtr="0">
            <a:normAutofit/>
          </a:bodyPr>
          <a:lstStyle/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16</a:t>
            </a:fld>
            <a:endParaRPr>
              <a:solidFill>
                <a:srgbClr val="595959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94" y="873210"/>
            <a:ext cx="1923103" cy="2589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1607" y="762000"/>
            <a:ext cx="3628127" cy="270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3297" y="1454905"/>
            <a:ext cx="2669059" cy="3604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642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Музей Центра технологии </a:t>
            </a:r>
          </a:p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судостроения и судоремонта (ЦТСС)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17</a:t>
            </a:fld>
            <a:endParaRPr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96" y="929365"/>
            <a:ext cx="35544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1913" y="1708236"/>
            <a:ext cx="3816350" cy="285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2964" y="2323018"/>
            <a:ext cx="35544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400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Институт лазерных и сварочных технологий (ИЛИСТ)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18</a:t>
            </a:fld>
            <a:endParaRPr/>
          </a:p>
        </p:txBody>
      </p:sp>
      <p:pic>
        <p:nvPicPr>
          <p:cNvPr id="8" name="Picture 4" descr="https://sun9-31.userapi.com/impg/MxhW0nVOqYl1e6Ym82hLgzxxG2-brkWupn_EIg/RUAqVOzG-UM.jpg?size=960x1280&amp;quality=95&amp;sign=1822f1a95d2d297a31763021a8f6b863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40" y="885023"/>
            <a:ext cx="2284552" cy="304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sun9-18.userapi.com/impg/MvTN5CsrrcmflSCAsYv3JWV3214xc4zDL4FDpw/HsP59TAltEA.jpg?size=2560x1920&amp;quality=95&amp;sign=5a726b842976c9824c2292df6c9fcb78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287" y="762000"/>
            <a:ext cx="3317215" cy="248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4431" y="2662539"/>
            <a:ext cx="2976368" cy="223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4045" y="2408058"/>
            <a:ext cx="3317215" cy="248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5950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Учебно-тренировочный комплекс </a:t>
            </a:r>
            <a:br>
              <a:rPr lang="ru-RU" sz="2000" b="1" dirty="0">
                <a:solidFill>
                  <a:schemeClr val="lt1"/>
                </a:solidFill>
              </a:rPr>
            </a:br>
            <a:r>
              <a:rPr lang="ru-RU" sz="2000" b="1" dirty="0">
                <a:solidFill>
                  <a:schemeClr val="lt1"/>
                </a:solidFill>
              </a:rPr>
              <a:t>на базе </a:t>
            </a:r>
            <a:r>
              <a:rPr lang="ru-RU" sz="2000" b="1" dirty="0" err="1">
                <a:solidFill>
                  <a:schemeClr val="lt1"/>
                </a:solidFill>
              </a:rPr>
              <a:t>СПбМГТУ</a:t>
            </a:r>
            <a:endParaRPr lang="ru-RU" sz="2000" b="1" dirty="0">
              <a:solidFill>
                <a:schemeClr val="lt1"/>
              </a:solidFill>
            </a:endParaRP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19</a:t>
            </a:fld>
            <a:endParaRPr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918" y="858580"/>
            <a:ext cx="2400453" cy="319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6992" y="1518049"/>
            <a:ext cx="2399904" cy="320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6896" y="2075086"/>
            <a:ext cx="3828120" cy="287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533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2" name="Google Shape;72;g25f6b18ee1c_3_42"/>
          <p:cNvSpPr txBox="1"/>
          <p:nvPr/>
        </p:nvSpPr>
        <p:spPr>
          <a:xfrm>
            <a:off x="557675" y="1262250"/>
            <a:ext cx="8162400" cy="274841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pPr>
              <a:lnSpc>
                <a:spcPct val="115000"/>
              </a:lnSpc>
            </a:pPr>
            <a:endParaRPr sz="400" b="1" dirty="0">
              <a:solidFill>
                <a:srgbClr val="00729C"/>
              </a:solidFill>
              <a:latin typeface="Exo 2"/>
              <a:ea typeface="Exo 2"/>
              <a:cs typeface="Exo 2"/>
              <a:sym typeface="Exo 2"/>
            </a:endParaRPr>
          </a:p>
          <a:p>
            <a:r>
              <a:rPr lang="ru-RU" sz="1800" b="1" dirty="0"/>
              <a:t>Цели Проекта: </a:t>
            </a:r>
          </a:p>
          <a:p>
            <a:pPr marL="285505" indent="-285505">
              <a:buFont typeface="Arial" panose="020B0604020202020204" pitchFamily="34" charset="0"/>
              <a:buChar char="•"/>
            </a:pPr>
            <a:r>
              <a:rPr lang="ru-RU" sz="1800" dirty="0"/>
              <a:t>Развитие </a:t>
            </a:r>
            <a:r>
              <a:rPr lang="ru-RU" sz="1800" dirty="0" err="1"/>
              <a:t>предпрофильных</a:t>
            </a:r>
            <a:r>
              <a:rPr lang="ru-RU" sz="1800" dirty="0"/>
              <a:t> и профильных классов, реализующих технологический профиль инженерной направленности.</a:t>
            </a:r>
          </a:p>
          <a:p>
            <a:pPr marL="285505" indent="-285505">
              <a:buFont typeface="Arial" panose="020B0604020202020204" pitchFamily="34" charset="0"/>
              <a:buChar char="•"/>
            </a:pPr>
            <a:r>
              <a:rPr lang="ru-RU" sz="1800" dirty="0"/>
              <a:t>Создание качественной модели профильного обучения, которая подготовит школьников к освоению будущей профессии по инженерным специальностям.</a:t>
            </a:r>
          </a:p>
          <a:p>
            <a:pPr marL="285505" indent="-285505">
              <a:buFont typeface="Arial" panose="020B0604020202020204" pitchFamily="34" charset="0"/>
              <a:buChar char="•"/>
            </a:pPr>
            <a:r>
              <a:rPr lang="ru-RU" sz="1800" dirty="0"/>
              <a:t>Формирование контингента абитуриентов для высших учебных заведений технического профиля.</a:t>
            </a:r>
          </a:p>
          <a:p>
            <a:pPr marL="285505" indent="-285505">
              <a:buFont typeface="Arial" panose="020B0604020202020204" pitchFamily="34" charset="0"/>
              <a:buChar char="•"/>
            </a:pPr>
            <a:r>
              <a:rPr lang="ru-RU" sz="1800" dirty="0"/>
              <a:t>Привлечение школьников к научно-исследовательской работе.</a:t>
            </a: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Проект «Инженерные классы»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Экскурсия в музей «Адмиралтейских верфей»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20</a:t>
            </a:fld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BDA0651-90F3-6D92-9AE2-92EF237839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39" y="814396"/>
            <a:ext cx="2468454" cy="3291272"/>
          </a:xfrm>
          <a:prstGeom prst="rect">
            <a:avLst/>
          </a:prstGeom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6576" y="814394"/>
            <a:ext cx="2867424" cy="2151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8714" y="1948786"/>
            <a:ext cx="2715728" cy="2033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FBE554-8DD0-6E92-04A8-2FCC9141C50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955" y="2889743"/>
            <a:ext cx="2913999" cy="218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74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39" tIns="91339" rIns="91339" bIns="91339" anchor="t" anchorCtr="0">
            <a:spAutoFit/>
          </a:bodyPr>
          <a:lstStyle/>
          <a:p>
            <a:pPr defTabSz="913455"/>
            <a:endParaRPr>
              <a:ea typeface="+mn-ea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39" tIns="91339" rIns="91339" bIns="91339" anchor="ctr" anchorCtr="0">
            <a:noAutofit/>
          </a:bodyPr>
          <a:lstStyle/>
          <a:p>
            <a:pPr algn="ctr" defTabSz="913455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Научно-практическая конференция</a:t>
            </a:r>
          </a:p>
          <a:p>
            <a:pPr algn="ctr" defTabSz="913455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 всероссийского фестиваля «Наука 0+»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104" y="114324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39" tIns="91339" rIns="91339" bIns="91339" anchor="ctr" anchorCtr="0">
            <a:normAutofit/>
          </a:bodyPr>
          <a:lstStyle/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21</a:t>
            </a:fld>
            <a:endParaRPr>
              <a:solidFill>
                <a:srgbClr val="595959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9489" y="1295806"/>
            <a:ext cx="4923372" cy="335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4" y="830752"/>
            <a:ext cx="5438642" cy="227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62" y="3228074"/>
            <a:ext cx="3431722" cy="186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870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Олимпиада «Морское наследие»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22</a:t>
            </a:fld>
            <a:endParaRPr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7569" y="909840"/>
            <a:ext cx="4834895" cy="1921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5087" y="909810"/>
            <a:ext cx="2766342" cy="3983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2887" y="3705227"/>
            <a:ext cx="490220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4" y="1919846"/>
            <a:ext cx="4975225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7871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67" tIns="91367" rIns="91367" bIns="91367" anchor="t" anchorCtr="0">
            <a:spAutoFit/>
          </a:bodyPr>
          <a:lstStyle/>
          <a:p>
            <a:pPr defTabSz="913770"/>
            <a:endParaRPr>
              <a:ea typeface="+mn-ea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67" tIns="91367" rIns="91367" bIns="91367" anchor="ctr" anchorCtr="0">
            <a:noAutofit/>
          </a:bodyPr>
          <a:lstStyle/>
          <a:p>
            <a:pPr algn="ctr" defTabSz="913770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Инженерные соревнования между школами-участниками </a:t>
            </a:r>
          </a:p>
          <a:p>
            <a:pPr algn="ctr" defTabSz="913770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проекта «Инженерные классы»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0" y="114310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67" tIns="91367" rIns="91367" bIns="91367" anchor="ctr" anchorCtr="0">
            <a:normAutofit/>
          </a:bodyPr>
          <a:lstStyle/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23</a:t>
            </a:fld>
            <a:endParaRPr>
              <a:solidFill>
                <a:srgbClr val="595959"/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2708" y="757831"/>
            <a:ext cx="2750934" cy="170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5692" y="3667669"/>
            <a:ext cx="4871845" cy="139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537" y="872003"/>
            <a:ext cx="4446469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3922" y="1631504"/>
            <a:ext cx="3952966" cy="2053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141" y="3904453"/>
            <a:ext cx="3719288" cy="369332"/>
          </a:xfrm>
          <a:prstGeom prst="rect">
            <a:avLst/>
          </a:prstGeom>
        </p:spPr>
        <p:txBody>
          <a:bodyPr wrap="none" lIns="91382" tIns="45691" rIns="91382" bIns="45691">
            <a:spAutoFit/>
          </a:bodyPr>
          <a:lstStyle/>
          <a:p>
            <a:pPr defTabSz="913770"/>
            <a:r>
              <a:rPr lang="ru-RU" sz="1800" dirty="0">
                <a:ea typeface="+mn-ea"/>
              </a:rPr>
              <a:t>42 школы из 12 регионов страны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7917" y="4286585"/>
            <a:ext cx="2941831" cy="646331"/>
          </a:xfrm>
          <a:prstGeom prst="rect">
            <a:avLst/>
          </a:prstGeom>
          <a:noFill/>
        </p:spPr>
        <p:txBody>
          <a:bodyPr wrap="none" lIns="91382" tIns="45691" rIns="91382" bIns="45691" rtlCol="0">
            <a:spAutoFit/>
          </a:bodyPr>
          <a:lstStyle/>
          <a:p>
            <a:pPr defTabSz="913770"/>
            <a:r>
              <a:rPr lang="ru-RU" sz="1800" b="1" dirty="0">
                <a:solidFill>
                  <a:srgbClr val="FF0000"/>
                </a:solidFill>
                <a:ea typeface="+mn-ea"/>
              </a:rPr>
              <a:t>Лучшие</a:t>
            </a:r>
            <a:r>
              <a:rPr lang="ru-RU" sz="1800" dirty="0">
                <a:ea typeface="+mn-ea"/>
              </a:rPr>
              <a:t> среди команд </a:t>
            </a:r>
          </a:p>
          <a:p>
            <a:pPr defTabSz="913770"/>
            <a:r>
              <a:rPr lang="ru-RU" sz="1800" b="1" dirty="0">
                <a:ea typeface="+mn-ea"/>
              </a:rPr>
              <a:t>Ленинградской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558408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Интерактивная программа </a:t>
            </a:r>
            <a:r>
              <a:rPr lang="ru-RU" sz="2000" b="1" dirty="0" err="1">
                <a:solidFill>
                  <a:schemeClr val="lt1"/>
                </a:solidFill>
              </a:rPr>
              <a:t>СПбГМТУ</a:t>
            </a:r>
            <a:r>
              <a:rPr lang="ru-RU" sz="2000" b="1" dirty="0">
                <a:solidFill>
                  <a:schemeClr val="lt1"/>
                </a:solidFill>
              </a:rPr>
              <a:t> </a:t>
            </a:r>
          </a:p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«День Университета»: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24</a:t>
            </a:fld>
            <a:endParaRPr/>
          </a:p>
        </p:txBody>
      </p:sp>
      <p:sp>
        <p:nvSpPr>
          <p:cNvPr id="2" name="Прямоугольник 1"/>
          <p:cNvSpPr/>
          <p:nvPr/>
        </p:nvSpPr>
        <p:spPr>
          <a:xfrm>
            <a:off x="70174" y="979635"/>
            <a:ext cx="3982877" cy="4247317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pPr marL="285505" indent="-285505" defTabSz="913613">
              <a:buClrTx/>
              <a:buFont typeface="Wingdings" panose="05000000000000000000" pitchFamily="2" charset="2"/>
              <a:buChar char="q"/>
              <a:defRPr/>
            </a:pPr>
            <a:r>
              <a:rPr lang="ru-RU" sz="1800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деловая игра "Фабрика процессов";</a:t>
            </a:r>
          </a:p>
          <a:p>
            <a:pPr marL="285505" indent="-285505" defTabSz="913613">
              <a:buClrTx/>
              <a:buFont typeface="Wingdings" panose="05000000000000000000" pitchFamily="2" charset="2"/>
              <a:buChar char="q"/>
              <a:defRPr/>
            </a:pPr>
            <a:r>
              <a:rPr lang="ru-RU" sz="1800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интеллектуальная игра "Морское путешествие";</a:t>
            </a:r>
          </a:p>
          <a:p>
            <a:pPr marL="285505" indent="-285505" defTabSz="913613">
              <a:buClrTx/>
              <a:buFont typeface="Wingdings" panose="05000000000000000000" pitchFamily="2" charset="2"/>
              <a:buChar char="q"/>
              <a:defRPr/>
            </a:pPr>
            <a:r>
              <a:rPr lang="ru-RU" sz="1800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урок финансовой грамотности;</a:t>
            </a:r>
          </a:p>
          <a:p>
            <a:pPr marL="285505" indent="-285505" defTabSz="913613">
              <a:buClrTx/>
              <a:buFont typeface="Wingdings" panose="05000000000000000000" pitchFamily="2" charset="2"/>
              <a:buChar char="q"/>
              <a:defRPr/>
            </a:pPr>
            <a:r>
              <a:rPr lang="ru-RU" sz="1800" kern="1200" dirty="0" err="1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профориентационная</a:t>
            </a:r>
            <a:r>
              <a:rPr lang="ru-RU" sz="1800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 игра "Судостроение России - будущее России";</a:t>
            </a:r>
          </a:p>
          <a:p>
            <a:pPr marL="285505" indent="-285505" defTabSz="913613">
              <a:buClrTx/>
              <a:buFont typeface="Wingdings" panose="05000000000000000000" pitchFamily="2" charset="2"/>
              <a:buChar char="q"/>
              <a:defRPr/>
            </a:pPr>
            <a:r>
              <a:rPr lang="ru-RU" sz="1800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урок воинской славы "Атака века";</a:t>
            </a:r>
          </a:p>
          <a:p>
            <a:pPr marL="285505" indent="-285505" defTabSz="913613">
              <a:buClrTx/>
              <a:buFont typeface="Wingdings" panose="05000000000000000000" pitchFamily="2" charset="2"/>
              <a:buChar char="q"/>
              <a:defRPr/>
            </a:pPr>
            <a:r>
              <a:rPr lang="ru-RU" sz="1800" kern="1200" dirty="0" err="1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профориентационное</a:t>
            </a:r>
            <a:r>
              <a:rPr lang="ru-RU" sz="1800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 занятие "Как стать студентом?";</a:t>
            </a:r>
          </a:p>
          <a:p>
            <a:pPr marL="285505" indent="-285505" defTabSz="913613">
              <a:buClrTx/>
              <a:buFont typeface="Wingdings" panose="05000000000000000000" pitchFamily="2" charset="2"/>
              <a:buChar char="q"/>
              <a:defRPr/>
            </a:pPr>
            <a:r>
              <a:rPr lang="ru-RU" sz="1800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творческая перемена (</a:t>
            </a:r>
            <a:r>
              <a:rPr lang="ru-RU" sz="1800" kern="1200" dirty="0" err="1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флешмоб</a:t>
            </a:r>
            <a:r>
              <a:rPr lang="ru-RU" sz="1800" kern="120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), концерт и многое другое</a:t>
            </a:r>
            <a:endParaRPr lang="ru-RU" sz="1800" dirty="0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2408C3-C34E-7C3B-25F6-36C7C0EF36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1806" y="762002"/>
            <a:ext cx="2223407" cy="2964543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9586" y="1196019"/>
            <a:ext cx="2429207" cy="324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5743" y="1774654"/>
            <a:ext cx="2414181" cy="321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947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 err="1">
                <a:solidFill>
                  <a:schemeClr val="lt1"/>
                </a:solidFill>
              </a:rPr>
              <a:t>Профориентационные</a:t>
            </a:r>
            <a:r>
              <a:rPr lang="ru-RU" sz="2000" b="1" dirty="0">
                <a:solidFill>
                  <a:schemeClr val="lt1"/>
                </a:solidFill>
              </a:rPr>
              <a:t> мероприятия </a:t>
            </a:r>
            <a:r>
              <a:rPr lang="ru-RU" sz="2000" b="1" dirty="0" err="1">
                <a:solidFill>
                  <a:schemeClr val="lt1"/>
                </a:solidFill>
              </a:rPr>
              <a:t>СПбГМТУ</a:t>
            </a:r>
            <a:endParaRPr lang="ru-RU" sz="2000" b="1" dirty="0">
              <a:solidFill>
                <a:schemeClr val="lt1"/>
              </a:solidFill>
            </a:endParaRP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25</a:t>
            </a:fld>
            <a:endParaRPr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218" y="762001"/>
            <a:ext cx="4005817" cy="2178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9490" y="1963440"/>
            <a:ext cx="2304173" cy="307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6547" y="795339"/>
            <a:ext cx="2247012" cy="2992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0174" y="3009382"/>
            <a:ext cx="3923921" cy="1938992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pPr marL="342587" indent="-342587">
              <a:buClrTx/>
              <a:buFontTx/>
              <a:buChar char="-"/>
            </a:pPr>
            <a:r>
              <a:rPr lang="ru-RU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перспективы поступления в ВУЗ </a:t>
            </a:r>
          </a:p>
          <a:p>
            <a:pPr>
              <a:buClrTx/>
              <a:buFontTx/>
              <a:buNone/>
            </a:pPr>
            <a:r>
              <a:rPr lang="ru-RU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(10-11 </a:t>
            </a:r>
            <a:r>
              <a:rPr lang="ru-RU" sz="2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</a:t>
            </a:r>
            <a:r>
              <a:rPr lang="ru-RU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>
              <a:buClrTx/>
              <a:buFontTx/>
              <a:buNone/>
            </a:pPr>
            <a:r>
              <a:rPr lang="ru-RU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игра «Судостроение - будущее России» (9 </a:t>
            </a:r>
            <a:r>
              <a:rPr lang="ru-RU" sz="24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</a:t>
            </a:r>
            <a:r>
              <a:rPr lang="ru-RU" sz="24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lang="ru-RU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88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Профориентация 9-классников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26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97" y="894911"/>
            <a:ext cx="3698686" cy="2380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1542" y="1548347"/>
            <a:ext cx="3600979" cy="2304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6927" y="2680514"/>
            <a:ext cx="3677073" cy="227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67606" y="905734"/>
            <a:ext cx="2791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289">
              <a:buClrTx/>
            </a:pPr>
            <a:r>
              <a:rPr lang="ru-RU" sz="2800" b="1" kern="12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ООО «</a:t>
            </a:r>
            <a:r>
              <a:rPr lang="ru-RU" sz="2800" b="1" kern="1200" dirty="0" err="1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Винета</a:t>
            </a:r>
            <a:r>
              <a:rPr lang="ru-RU" sz="2800" b="1" kern="1200" dirty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4595" y="3622075"/>
            <a:ext cx="2683427" cy="461665"/>
          </a:xfrm>
          <a:prstGeom prst="rect">
            <a:avLst/>
          </a:prstGeom>
          <a:noFill/>
        </p:spPr>
        <p:txBody>
          <a:bodyPr wrap="none" lIns="91342" tIns="45718" rIns="91342" bIns="45718" rtlCol="0">
            <a:spAutoFit/>
          </a:bodyPr>
          <a:lstStyle/>
          <a:p>
            <a:pPr defTabSz="913289">
              <a:buClrTx/>
              <a:buFontTx/>
              <a:buNone/>
            </a:pPr>
            <a:r>
              <a:rPr lang="ru-RU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главный инженер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86308" y="4133010"/>
            <a:ext cx="3639907" cy="830997"/>
          </a:xfrm>
          <a:prstGeom prst="rect">
            <a:avLst/>
          </a:prstGeom>
          <a:noFill/>
        </p:spPr>
        <p:txBody>
          <a:bodyPr wrap="none" lIns="91342" tIns="45718" rIns="91342" bIns="45718" rtlCol="0">
            <a:spAutoFit/>
          </a:bodyPr>
          <a:lstStyle/>
          <a:p>
            <a:pPr defTabSz="913289">
              <a:buClrTx/>
              <a:buFontTx/>
              <a:buNone/>
            </a:pPr>
            <a:r>
              <a:rPr lang="ru-RU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заместитель директора </a:t>
            </a:r>
          </a:p>
          <a:p>
            <a:pPr defTabSz="913289">
              <a:buClrTx/>
              <a:buFontTx/>
              <a:buNone/>
            </a:pPr>
            <a:r>
              <a:rPr lang="ru-RU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качеству</a:t>
            </a:r>
            <a:endParaRPr lang="ru-RU" sz="24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934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Экскурсии на машиностроительное </a:t>
            </a:r>
          </a:p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производство «</a:t>
            </a:r>
            <a:r>
              <a:rPr lang="ru-RU" sz="2000" b="1" dirty="0" err="1">
                <a:solidFill>
                  <a:schemeClr val="lt1"/>
                </a:solidFill>
              </a:rPr>
              <a:t>Винета</a:t>
            </a:r>
            <a:r>
              <a:rPr lang="ru-RU" sz="2000" b="1" dirty="0">
                <a:solidFill>
                  <a:schemeClr val="lt1"/>
                </a:solidFill>
              </a:rPr>
              <a:t>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27</a:t>
            </a:fld>
            <a:endParaRPr/>
          </a:p>
        </p:txBody>
      </p:sp>
      <p:pic>
        <p:nvPicPr>
          <p:cNvPr id="10" name="Picture 8" descr="https://sun9-4.userapi.com/impg/HJZxYlQ-o15YCrO7zpyuavEP4hE8dEDHJG5ZVQ/oRfBhEtxoHU.jpg?size=458x604&amp;quality=95&amp;sign=40558989d1d529c977af59aecbe2fe94&amp;c_uniq_tag=2RSbYEHn1jHHeH9Is-4OTa9ckUHYgTKs0mqz4C3qK9c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96" y="762000"/>
            <a:ext cx="1960112" cy="258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sun9-53.userapi.com/impg/dqlm74ALKf_QHzDBqO5YQqrGcaG2uwrF0S6U3w/DlzV-0ciAEY.jpg?size=1280x589&amp;quality=95&amp;sign=9c8cd3ad2d04613b15104330a6e3a7d0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5784" y="757832"/>
            <a:ext cx="3864695" cy="177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sun9-2.userapi.com/impg/UHtJ1GJWpSWecS1IHWg111SyAQLj1LLtG2Nf0Q/986HPXSGZrA.jpg?size=604x278&amp;quality=95&amp;sign=ef7fb626b97ed642938c2757ba1b307f&amp;c_uniq_tag=MuEheQoF_ZpD0goB5KYfpiajsPzpokzADFYl40XZkuM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1006" y="2761939"/>
            <a:ext cx="3856924" cy="186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sun9-1.userapi.com/impg/sHUyG-IW5y9smzHJ0cDyWg7bNWgXLuf7QcoOYA/X6Yfe26Mo-w.jpg?size=810x1080&amp;quality=95&amp;sign=7254b25de7286224484d6266dad63fa1&amp;type=albu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0094" y="1982099"/>
            <a:ext cx="2047278" cy="272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140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Экскурсии на машиностроительное </a:t>
            </a:r>
          </a:p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производство «</a:t>
            </a:r>
            <a:r>
              <a:rPr lang="ru-RU" sz="2000" b="1" dirty="0" err="1">
                <a:solidFill>
                  <a:schemeClr val="lt1"/>
                </a:solidFill>
              </a:rPr>
              <a:t>Винета</a:t>
            </a:r>
            <a:r>
              <a:rPr lang="ru-RU" sz="2000" b="1" dirty="0">
                <a:solidFill>
                  <a:schemeClr val="lt1"/>
                </a:solidFill>
              </a:rPr>
              <a:t>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28</a:t>
            </a:fld>
            <a:endParaRPr/>
          </a:p>
        </p:txBody>
      </p:sp>
      <p:pic>
        <p:nvPicPr>
          <p:cNvPr id="14" name="Picture 2" descr="https://sun9-41.userapi.com/impg/H0-OzVDp_7sX4saYEPVBcP4s_ZiTP5sJh_4Ecw/SWSwOKyq8u4.jpg?size=2560x1920&amp;quality=95&amp;sign=77e9849cc9196713b2c8c4bad2a4ff2e&amp;type=album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40" y="924596"/>
            <a:ext cx="3161331" cy="197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sun9-3.userapi.com/impg/bIg12VWugjVeomEFCQEm1SSItLR-dsW3UwX7TA/Bm4JGSj5Vbs.jpg?size=2560x1920&amp;quality=95&amp;sign=59301b89697343c67b45d60ef93a8860&amp;type=albu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9114" y="2033186"/>
            <a:ext cx="3036164" cy="197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sun9-40.userapi.com/impg/hbzyq6S2137mem7Ar7Ybqf5vmy50dkqfk2xwhA/XMg0r25ZgMg.jpg?size=2560x1920&amp;quality=95&amp;sign=2b62598dfc2bf78aa6812de548e16816&amp;type=album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2932" y="2904075"/>
            <a:ext cx="3087541" cy="19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577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Подготовка к участию в </a:t>
            </a:r>
          </a:p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шлюпочной регате "Вёсла на воду!" 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29</a:t>
            </a:fld>
            <a:endParaRPr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40" y="875615"/>
            <a:ext cx="336550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8045" y="757833"/>
            <a:ext cx="3127375" cy="234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2889" y="2426059"/>
            <a:ext cx="2999904" cy="224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889" y="3105743"/>
            <a:ext cx="2450000" cy="195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1129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2" name="Google Shape;72;g25f6b18ee1c_3_42"/>
          <p:cNvSpPr txBox="1"/>
          <p:nvPr/>
        </p:nvSpPr>
        <p:spPr>
          <a:xfrm>
            <a:off x="557675" y="1262250"/>
            <a:ext cx="8162400" cy="247141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pPr>
              <a:lnSpc>
                <a:spcPct val="115000"/>
              </a:lnSpc>
            </a:pPr>
            <a:endParaRPr sz="400" b="1" dirty="0">
              <a:solidFill>
                <a:srgbClr val="00729C"/>
              </a:solidFill>
              <a:latin typeface="Exo 2"/>
              <a:ea typeface="Exo 2"/>
              <a:cs typeface="Exo 2"/>
              <a:sym typeface="Exo 2"/>
            </a:endParaRPr>
          </a:p>
          <a:p>
            <a:r>
              <a:rPr lang="ru-RU" sz="1800" b="1" dirty="0"/>
              <a:t>Задачи Проекта:</a:t>
            </a:r>
          </a:p>
          <a:p>
            <a:pPr marL="285179" indent="-285179">
              <a:buFont typeface="Arial" panose="020B0604020202020204" pitchFamily="34" charset="0"/>
              <a:buChar char="•"/>
            </a:pPr>
            <a:r>
              <a:rPr lang="ru-RU" sz="1800" dirty="0"/>
              <a:t>Открыть технологический профиль в 10 классе с углубленным изучением физики, математики, информатики.</a:t>
            </a:r>
          </a:p>
          <a:p>
            <a:pPr marL="285179" indent="-285179">
              <a:buFont typeface="Arial" panose="020B0604020202020204" pitchFamily="34" charset="0"/>
              <a:buChar char="•"/>
            </a:pPr>
            <a:r>
              <a:rPr lang="ru-RU" sz="1800" dirty="0"/>
              <a:t>Ввести программы дополнительного образования и внеурочной деятельности в 10-11 классах по направлению «Судостроение».</a:t>
            </a:r>
          </a:p>
          <a:p>
            <a:pPr marL="285179" indent="-285179">
              <a:buFont typeface="Arial" panose="020B0604020202020204" pitchFamily="34" charset="0"/>
              <a:buChar char="•"/>
            </a:pPr>
            <a:r>
              <a:rPr lang="ru-RU" sz="1800" dirty="0"/>
              <a:t>Создать сетевое взаимодействие с профилирующим университетом (</a:t>
            </a:r>
            <a:r>
              <a:rPr lang="ru-RU" sz="1800" dirty="0" err="1"/>
              <a:t>СПбГМТУ</a:t>
            </a:r>
            <a:r>
              <a:rPr lang="ru-RU" sz="1800" dirty="0"/>
              <a:t>) и индустриальными партнерами.</a:t>
            </a:r>
          </a:p>
          <a:p>
            <a:pPr marL="285179" indent="-285179">
              <a:buFont typeface="Arial" panose="020B0604020202020204" pitchFamily="34" charset="0"/>
              <a:buChar char="•"/>
            </a:pPr>
            <a:r>
              <a:rPr lang="ru-RU" sz="1800" dirty="0"/>
              <a:t>Создать сетевое взаимодействие с МАОУ ДО ЦИТ.</a:t>
            </a: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Проект «Инженерные классы»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1714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91419" rIns="91419" bIns="91419" anchor="t" anchorCtr="0">
            <a:spAutoFit/>
          </a:bodyPr>
          <a:lstStyle/>
          <a:p>
            <a:pPr defTabSz="914355"/>
            <a:endParaRPr>
              <a:ea typeface="+mn-ea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algn="ctr" defTabSz="914355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Шлюпочная регата «Весла на воду!»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64" y="114284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91419" rIns="91419" bIns="91419" anchor="ctr" anchorCtr="0">
            <a:normAutofit/>
          </a:bodyPr>
          <a:lstStyle/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30</a:t>
            </a:fld>
            <a:endParaRPr>
              <a:solidFill>
                <a:srgbClr val="595959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6C03409-17F7-D307-2443-2727BE9B9D0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944" y="803655"/>
            <a:ext cx="2893286" cy="19281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973457-455D-E189-D15E-63CA9C9C85E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945" y="2312506"/>
            <a:ext cx="3014457" cy="192948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C72965-4C20-CA91-CA4A-E10F86DE97F9}"/>
              </a:ext>
            </a:extLst>
          </p:cNvPr>
          <p:cNvSpPr txBox="1"/>
          <p:nvPr/>
        </p:nvSpPr>
        <p:spPr>
          <a:xfrm>
            <a:off x="70140" y="4313734"/>
            <a:ext cx="3663086" cy="646327"/>
          </a:xfrm>
          <a:prstGeom prst="rect">
            <a:avLst/>
          </a:prstGeom>
          <a:noFill/>
        </p:spPr>
        <p:txBody>
          <a:bodyPr wrap="square" lIns="91342" tIns="45718" rIns="91342" bIns="45718" rtlCol="0">
            <a:spAutoFit/>
          </a:bodyPr>
          <a:lstStyle/>
          <a:p>
            <a:pPr algn="ctr" defTabSz="913289">
              <a:buClrTx/>
              <a:buFontTx/>
              <a:buNone/>
            </a:pPr>
            <a:r>
              <a:rPr lang="ru-RU" sz="1800" b="1" kern="1200" dirty="0">
                <a:latin typeface="Franklin Gothic Book"/>
                <a:ea typeface="+mn-ea"/>
                <a:cs typeface="+mn-cs"/>
              </a:rPr>
              <a:t>Шлюпочный Парад Победы </a:t>
            </a:r>
          </a:p>
          <a:p>
            <a:pPr algn="ctr" defTabSz="913289">
              <a:buClrTx/>
              <a:buFontTx/>
              <a:buNone/>
            </a:pPr>
            <a:r>
              <a:rPr lang="ru-RU" sz="1800" b="1" kern="1200" dirty="0">
                <a:latin typeface="Franklin Gothic Book"/>
                <a:ea typeface="+mn-ea"/>
                <a:cs typeface="+mn-cs"/>
              </a:rPr>
              <a:t>на Неве 9 мая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240305C-E6D4-82A5-857E-821BCEDA3CF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4526" y="879663"/>
            <a:ext cx="3355647" cy="154412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9E3FE3F-D2F1-D2ED-852B-C3354DDC687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519653"/>
            <a:ext cx="3180629" cy="151518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BDA98DC-8B13-B5CC-1B64-A6F09EE83DA0}"/>
              </a:ext>
            </a:extLst>
          </p:cNvPr>
          <p:cNvSpPr txBox="1"/>
          <p:nvPr/>
        </p:nvSpPr>
        <p:spPr>
          <a:xfrm>
            <a:off x="4709671" y="4370183"/>
            <a:ext cx="3747366" cy="369328"/>
          </a:xfrm>
          <a:prstGeom prst="rect">
            <a:avLst/>
          </a:prstGeom>
          <a:noFill/>
        </p:spPr>
        <p:txBody>
          <a:bodyPr wrap="square" lIns="91342" tIns="45718" rIns="91342" bIns="45718" rtlCol="0">
            <a:spAutoFit/>
          </a:bodyPr>
          <a:lstStyle/>
          <a:p>
            <a:pPr defTabSz="913289">
              <a:buClrTx/>
              <a:buFontTx/>
              <a:buNone/>
            </a:pPr>
            <a:r>
              <a:rPr lang="ru-RU" sz="1800" b="1" kern="1200" dirty="0">
                <a:latin typeface="Franklin Gothic Book"/>
                <a:ea typeface="+mn-ea"/>
                <a:cs typeface="+mn-cs"/>
              </a:rPr>
              <a:t>Шлюпочная регата «Весла на воду!</a:t>
            </a:r>
            <a:r>
              <a:rPr lang="ru-RU" sz="1800" kern="1200" dirty="0">
                <a:latin typeface="Franklin Gothic Book"/>
                <a:ea typeface="+mn-ea"/>
                <a:cs typeface="+mn-cs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914384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91419" rIns="91419" bIns="91419" anchor="t" anchorCtr="0">
            <a:spAutoFit/>
          </a:bodyPr>
          <a:lstStyle/>
          <a:p>
            <a:pPr defTabSz="914355"/>
            <a:endParaRPr>
              <a:ea typeface="+mn-ea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419" tIns="91419" rIns="91419" bIns="91419" anchor="ctr" anchorCtr="0">
            <a:noAutofit/>
          </a:bodyPr>
          <a:lstStyle/>
          <a:p>
            <a:pPr algn="ctr" defTabSz="914355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Шлюпочная регата «Весла на воду!»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64" y="114284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91419" rIns="91419" bIns="91419" anchor="ctr" anchorCtr="0">
            <a:normAutofit/>
          </a:bodyPr>
          <a:lstStyle/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31</a:t>
            </a:fld>
            <a:endParaRPr>
              <a:solidFill>
                <a:srgbClr val="595959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937" y="836328"/>
            <a:ext cx="3014126" cy="179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2632" y="836328"/>
            <a:ext cx="4293852" cy="1238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6645" y="1966158"/>
            <a:ext cx="4240758" cy="1650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42" y="2082228"/>
            <a:ext cx="3061245" cy="1987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9550" y="2722979"/>
            <a:ext cx="2616307" cy="1697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65" y="4127605"/>
            <a:ext cx="6712051" cy="923330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defTabSz="914355">
              <a:buClrTx/>
            </a:pPr>
            <a:r>
              <a:rPr lang="ru-RU" sz="1800" b="1" kern="1200" dirty="0">
                <a:solidFill>
                  <a:srgbClr val="FF0000"/>
                </a:solidFill>
                <a:ea typeface="+mn-ea"/>
              </a:rPr>
              <a:t>Серебряные медали </a:t>
            </a:r>
            <a:r>
              <a:rPr lang="ru-RU" sz="1800" kern="1200" dirty="0">
                <a:solidFill>
                  <a:prstClr val="black"/>
                </a:solidFill>
                <a:ea typeface="+mn-ea"/>
              </a:rPr>
              <a:t>и </a:t>
            </a:r>
            <a:r>
              <a:rPr lang="ru-RU" sz="1800" b="1" kern="1200" dirty="0">
                <a:solidFill>
                  <a:srgbClr val="FF0000"/>
                </a:solidFill>
                <a:ea typeface="+mn-ea"/>
              </a:rPr>
              <a:t>диплом II степени </a:t>
            </a:r>
            <a:r>
              <a:rPr lang="ru-RU" sz="1800" kern="1200" dirty="0">
                <a:solidFill>
                  <a:prstClr val="black"/>
                </a:solidFill>
                <a:ea typeface="+mn-ea"/>
              </a:rPr>
              <a:t>в номинации «Юноши младшие» и по результатам рейтинга </a:t>
            </a:r>
            <a:r>
              <a:rPr lang="ru-RU" sz="1800" b="1" kern="1200" dirty="0">
                <a:solidFill>
                  <a:srgbClr val="FF0000"/>
                </a:solidFill>
                <a:ea typeface="+mn-ea"/>
              </a:rPr>
              <a:t>победители</a:t>
            </a:r>
            <a:r>
              <a:rPr lang="ru-RU" sz="1800" kern="1200" dirty="0">
                <a:solidFill>
                  <a:prstClr val="black"/>
                </a:solidFill>
                <a:ea typeface="+mn-ea"/>
              </a:rPr>
              <a:t> среди «Инженерных классов» при </a:t>
            </a:r>
            <a:r>
              <a:rPr lang="ru-RU" sz="1800" kern="1200" dirty="0" err="1">
                <a:solidFill>
                  <a:prstClr val="black"/>
                </a:solidFill>
                <a:ea typeface="+mn-ea"/>
              </a:rPr>
              <a:t>СПбГМТУ</a:t>
            </a:r>
            <a:endParaRPr lang="ru-RU" sz="1800" kern="1200" dirty="0">
              <a:solidFill>
                <a:prstClr val="black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649222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Дорожная карта проведения реализации проекта </a:t>
            </a:r>
          </a:p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в 2024-2025 гг.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32</a:t>
            </a:fld>
            <a:endParaRPr/>
          </a:p>
        </p:txBody>
      </p:sp>
      <p:graphicFrame>
        <p:nvGraphicFramePr>
          <p:cNvPr id="10" name="Таблица 4">
            <a:extLst>
              <a:ext uri="{FF2B5EF4-FFF2-40B4-BE49-F238E27FC236}">
                <a16:creationId xmlns:a16="http://schemas.microsoft.com/office/drawing/2014/main" id="{3A0C6A70-D17E-E2EA-1DD0-B9319F09A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32412"/>
              </p:ext>
            </p:extLst>
          </p:nvPr>
        </p:nvGraphicFramePr>
        <p:xfrm>
          <a:off x="336883" y="1120655"/>
          <a:ext cx="8408356" cy="3645053"/>
        </p:xfrm>
        <a:graphic>
          <a:graphicData uri="http://schemas.openxmlformats.org/drawingml/2006/table">
            <a:tbl>
              <a:tblPr firstRow="1" bandRow="1"/>
              <a:tblGrid>
                <a:gridCol w="462843">
                  <a:extLst>
                    <a:ext uri="{9D8B030D-6E8A-4147-A177-3AD203B41FA5}">
                      <a16:colId xmlns:a16="http://schemas.microsoft.com/office/drawing/2014/main" val="155076009"/>
                    </a:ext>
                  </a:extLst>
                </a:gridCol>
                <a:gridCol w="5332942">
                  <a:extLst>
                    <a:ext uri="{9D8B030D-6E8A-4147-A177-3AD203B41FA5}">
                      <a16:colId xmlns:a16="http://schemas.microsoft.com/office/drawing/2014/main" val="3937295935"/>
                    </a:ext>
                  </a:extLst>
                </a:gridCol>
                <a:gridCol w="2612571">
                  <a:extLst>
                    <a:ext uri="{9D8B030D-6E8A-4147-A177-3AD203B41FA5}">
                      <a16:colId xmlns:a16="http://schemas.microsoft.com/office/drawing/2014/main" val="3817515735"/>
                    </a:ext>
                  </a:extLst>
                </a:gridCol>
              </a:tblGrid>
              <a:tr h="67052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Открытие инженерного класса по профилю «Судостроение» на базе технологического профиля в 10 классе с углубленным изучением физики, математики и информатики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С 1 сентября 2024 г.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508288"/>
                  </a:ext>
                </a:extLst>
              </a:tr>
              <a:tr h="68968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Введение курсов внеурочной деятельности и дополнительного образования по направлению «Судостроение»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 1 сентября 2024 г. согласно расписанию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291875"/>
                  </a:ext>
                </a:extLst>
              </a:tr>
              <a:tr h="67052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Проведение экскурсий в учебные лаборатории </a:t>
                      </a:r>
                      <a:r>
                        <a:rPr lang="ru-RU" sz="1400" b="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СПбГМТУ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 сентября 2024 г. согласно тематическому планированию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591301"/>
                  </a:ext>
                </a:extLst>
              </a:tr>
              <a:tr h="65058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Проведение экскурсий на машиностроительное производство «</a:t>
                      </a:r>
                      <a:r>
                        <a:rPr lang="ru-RU" sz="1400" b="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Винета</a:t>
                      </a: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» (9-11 классы)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Franklin Gothic Book"/>
                          <a:sym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3-4 раза в год по договоренности</a:t>
                      </a: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A8B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3454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Дорожная карта проведения реализации проекта </a:t>
            </a:r>
          </a:p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в 2024-2025 гг.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33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96" y="964900"/>
            <a:ext cx="8682249" cy="315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3247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34</a:t>
            </a:fld>
            <a:endParaRPr/>
          </a:p>
        </p:txBody>
      </p:sp>
      <p:sp>
        <p:nvSpPr>
          <p:cNvPr id="286" name="Google Shape;286;p12"/>
          <p:cNvSpPr/>
          <p:nvPr/>
        </p:nvSpPr>
        <p:spPr>
          <a:xfrm>
            <a:off x="-51275" y="-59800"/>
            <a:ext cx="9270300" cy="5263200"/>
          </a:xfrm>
          <a:prstGeom prst="rect">
            <a:avLst/>
          </a:prstGeom>
          <a:solidFill>
            <a:srgbClr val="00729C"/>
          </a:solidFill>
          <a:ln>
            <a:noFill/>
          </a:ln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>
              <a:buSzPts val="1400"/>
            </a:pPr>
            <a:endParaRPr>
              <a:latin typeface="Exo 2 Medium"/>
              <a:ea typeface="Exo 2 Medium"/>
              <a:cs typeface="Exo 2 Medium"/>
              <a:sym typeface="Exo 2 Medium"/>
            </a:endParaRPr>
          </a:p>
        </p:txBody>
      </p:sp>
      <p:pic>
        <p:nvPicPr>
          <p:cNvPr id="287" name="Google Shape;287;p1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7177" y="1416927"/>
            <a:ext cx="2309650" cy="23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2" name="Google Shape;72;g25f6b18ee1c_3_42"/>
          <p:cNvSpPr txBox="1"/>
          <p:nvPr/>
        </p:nvSpPr>
        <p:spPr>
          <a:xfrm>
            <a:off x="557709" y="1262250"/>
            <a:ext cx="8275607" cy="274841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pPr>
              <a:lnSpc>
                <a:spcPct val="115000"/>
              </a:lnSpc>
            </a:pPr>
            <a:endParaRPr sz="400" b="1" dirty="0">
              <a:solidFill>
                <a:srgbClr val="00729C"/>
              </a:solidFill>
              <a:latin typeface="Exo 2"/>
              <a:ea typeface="Exo 2"/>
              <a:cs typeface="Exo 2"/>
              <a:sym typeface="Exo 2"/>
            </a:endParaRPr>
          </a:p>
          <a:p>
            <a:r>
              <a:rPr lang="ru-RU" sz="1800" dirty="0"/>
              <a:t>Программы дополнительного образования и курсов внеурочной деятельности и по направлению </a:t>
            </a:r>
            <a:r>
              <a:rPr lang="ru-RU" sz="1800" b="1" dirty="0"/>
              <a:t>«Судостроение»:  </a:t>
            </a:r>
          </a:p>
          <a:p>
            <a:pPr marL="456197" indent="-456197">
              <a:buFont typeface="Arial" panose="020B0604020202020204" pitchFamily="34" charset="0"/>
              <a:buChar char="•"/>
            </a:pPr>
            <a:r>
              <a:rPr lang="ru-RU" sz="1800" dirty="0"/>
              <a:t>Оптика лазеров </a:t>
            </a:r>
          </a:p>
          <a:p>
            <a:pPr marL="456197" indent="-456197">
              <a:buFont typeface="Arial" panose="020B0604020202020204" pitchFamily="34" charset="0"/>
              <a:buChar char="•"/>
            </a:pPr>
            <a:r>
              <a:rPr lang="ru-RU" sz="1800" dirty="0"/>
              <a:t>Морская робототехника и судомоделизм</a:t>
            </a:r>
          </a:p>
          <a:p>
            <a:pPr marL="456197" indent="-456197">
              <a:buFont typeface="Arial" panose="020B0604020202020204" pitchFamily="34" charset="0"/>
              <a:buChar char="•"/>
            </a:pPr>
            <a:r>
              <a:rPr lang="ru-RU" sz="1800" dirty="0"/>
              <a:t>Компьютерное моделирование и проектирование</a:t>
            </a:r>
          </a:p>
          <a:p>
            <a:pPr marL="456197" indent="-456197">
              <a:buFont typeface="Arial" panose="020B0604020202020204" pitchFamily="34" charset="0"/>
              <a:buChar char="•"/>
            </a:pPr>
            <a:r>
              <a:rPr lang="ru-RU" sz="1800" dirty="0"/>
              <a:t>Технологическое предпринимательство</a:t>
            </a:r>
          </a:p>
          <a:p>
            <a:endParaRPr lang="ru-RU" sz="1800" dirty="0"/>
          </a:p>
          <a:p>
            <a:r>
              <a:rPr lang="ru-RU" sz="1800" dirty="0"/>
              <a:t>Программы разработаны на 34 часа в год (1 час в неделю). </a:t>
            </a:r>
          </a:p>
          <a:p>
            <a:r>
              <a:rPr lang="ru-RU" sz="1800" dirty="0"/>
              <a:t>Срок реализации 2 года (10-11 классы). </a:t>
            </a: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Проект «Инженерные классы»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632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Договоры о сотрудничестве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5</a:t>
            </a:fld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100831" y="1615727"/>
            <a:ext cx="7838982" cy="784830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pPr algn="just"/>
            <a:r>
              <a:rPr lang="ru-RU" sz="1500" dirty="0"/>
              <a:t>Совершенствование коммуникаций, создание единой информационной научно-образовательной среды и партнерства в сфере образования и науки, разработки и реализации эффективных форм сотрудничества.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0139" y="2400592"/>
            <a:ext cx="8869674" cy="646331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pPr marL="285179" indent="-285179">
              <a:buFont typeface="Arial" panose="020B0604020202020204" pitchFamily="34" charset="0"/>
              <a:buChar char="•"/>
            </a:pPr>
            <a:r>
              <a:rPr lang="ru-RU" sz="1800" dirty="0"/>
              <a:t>Двусторонний договор между МБОУ «СОШ №4 г. Тосно» и индустриальным партнером -</a:t>
            </a:r>
            <a:r>
              <a:rPr lang="ru-RU" sz="1800" b="1" dirty="0"/>
              <a:t> машиностроительным предприятием «</a:t>
            </a:r>
            <a:r>
              <a:rPr lang="ru-RU" sz="1800" b="1" dirty="0" err="1"/>
              <a:t>Винета</a:t>
            </a:r>
            <a:r>
              <a:rPr lang="ru-RU" sz="1800" b="1" dirty="0"/>
              <a:t>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139" y="3217445"/>
            <a:ext cx="8869674" cy="646331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pPr marL="285179" indent="-285179">
              <a:buFont typeface="Arial" panose="020B0604020202020204" pitchFamily="34" charset="0"/>
              <a:buChar char="•"/>
            </a:pPr>
            <a:r>
              <a:rPr lang="ru-RU" sz="1800" dirty="0"/>
              <a:t>Двусторонний договор между МБОУ «СОШ №4 г. Тосно» и </a:t>
            </a:r>
            <a:r>
              <a:rPr lang="ru-RU" sz="1800" b="1" dirty="0"/>
              <a:t>МАОУ ДО «Центр информационных технологий»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100831" y="3879985"/>
            <a:ext cx="7838982" cy="1246495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pPr algn="just"/>
            <a:r>
              <a:rPr lang="ru-RU" sz="1500" dirty="0"/>
              <a:t>Взаимовыгодное эффективное сотрудничество и координация совместной деятельности в целях вовлечения персонала предприятия в добровольческую деятельность, ее творческого развития, реализация социально значимых для региона проектов, а также обмена информацией, обучения и других видов взаимодействия.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974" y="762001"/>
            <a:ext cx="8758752" cy="923330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pPr marL="285179" indent="-285179" algn="just">
              <a:buFont typeface="Arial" panose="020B0604020202020204" pitchFamily="34" charset="0"/>
              <a:buChar char="•"/>
            </a:pPr>
            <a:r>
              <a:rPr lang="ru-RU" sz="1800" dirty="0"/>
              <a:t>Трехсторонний договор о сотрудничестве между </a:t>
            </a:r>
            <a:r>
              <a:rPr lang="ru-RU" sz="1800" b="1" dirty="0" err="1"/>
              <a:t>СПбГМТУ</a:t>
            </a:r>
            <a:r>
              <a:rPr lang="ru-RU" sz="1800" dirty="0"/>
              <a:t>, </a:t>
            </a:r>
            <a:r>
              <a:rPr lang="ru-RU" sz="1800" b="1" dirty="0"/>
              <a:t>администрацией</a:t>
            </a:r>
            <a:r>
              <a:rPr lang="ru-RU" sz="1800" dirty="0"/>
              <a:t> муниципального образования </a:t>
            </a:r>
            <a:r>
              <a:rPr lang="ru-RU" sz="1800" b="1" dirty="0" err="1"/>
              <a:t>Тосненский</a:t>
            </a:r>
            <a:r>
              <a:rPr lang="ru-RU" sz="1800" b="1" dirty="0"/>
              <a:t> район </a:t>
            </a:r>
            <a:r>
              <a:rPr lang="ru-RU" sz="1800" dirty="0"/>
              <a:t>Ленинградской области и</a:t>
            </a:r>
            <a:r>
              <a:rPr lang="ru-RU" sz="1800" b="1" dirty="0"/>
              <a:t> МБОУ «СОШ №4 г. Тосно»</a:t>
            </a:r>
          </a:p>
        </p:txBody>
      </p:sp>
    </p:spTree>
    <p:extLst>
      <p:ext uri="{BB962C8B-B14F-4D97-AF65-F5344CB8AC3E}">
        <p14:creationId xmlns:p14="http://schemas.microsoft.com/office/powerpoint/2010/main" val="2507823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8363" y="2277947"/>
            <a:ext cx="5342277" cy="2432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Санкт-Петербургский государственный морской </a:t>
            </a:r>
          </a:p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технический университет (</a:t>
            </a:r>
            <a:r>
              <a:rPr lang="ru-RU" sz="2000" b="1" dirty="0" err="1">
                <a:solidFill>
                  <a:schemeClr val="lt1"/>
                </a:solidFill>
              </a:rPr>
              <a:t>СПбГМТУ</a:t>
            </a:r>
            <a:r>
              <a:rPr lang="ru-RU" sz="2000" b="1" dirty="0">
                <a:solidFill>
                  <a:schemeClr val="lt1"/>
                </a:solidFill>
              </a:rPr>
              <a:t>) 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6</a:t>
            </a:fld>
            <a:endParaRPr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63" y="990149"/>
            <a:ext cx="3942326" cy="151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1061" y="2657767"/>
            <a:ext cx="3467685" cy="1631145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r>
              <a:rPr lang="ru-RU" sz="2000" b="1" dirty="0"/>
              <a:t>Флагманский вуз </a:t>
            </a:r>
            <a:r>
              <a:rPr lang="ru-RU" sz="2000" dirty="0"/>
              <a:t>в реализации проекта по созданию инженерных классов судостроительного профиля 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9090" y="867039"/>
            <a:ext cx="97155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359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2" name="Google Shape;72;g25f6b18ee1c_3_42"/>
          <p:cNvSpPr txBox="1"/>
          <p:nvPr/>
        </p:nvSpPr>
        <p:spPr>
          <a:xfrm>
            <a:off x="557675" y="1262250"/>
            <a:ext cx="8162400" cy="25542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pPr>
              <a:lnSpc>
                <a:spcPct val="115000"/>
              </a:lnSpc>
            </a:pPr>
            <a:endParaRPr sz="400" b="1" dirty="0">
              <a:solidFill>
                <a:srgbClr val="00729C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Проект «Инженерные классы»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7</a:t>
            </a:fld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DAD505-FEE4-18CD-19D5-6CA31B009E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8152" y="1014551"/>
            <a:ext cx="4108968" cy="120611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6D130A3-55CA-1537-E74D-F5976352B70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260819" y="1951205"/>
            <a:ext cx="2555484" cy="3614471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74" y="833056"/>
            <a:ext cx="3328823" cy="242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6809" y="3549955"/>
            <a:ext cx="2788931" cy="1477328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r>
              <a:rPr lang="ru-RU" sz="1800" dirty="0"/>
              <a:t>Обучение педагогов </a:t>
            </a:r>
          </a:p>
          <a:p>
            <a:r>
              <a:rPr lang="ru-RU" sz="1800" dirty="0"/>
              <a:t>по программам дополнительного образования (профиль «Судостроение»)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45798" y="2558111"/>
            <a:ext cx="2481946" cy="1200329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r>
              <a:rPr lang="ru-RU" sz="1800" dirty="0"/>
              <a:t>Создание рабочих программ дополнительного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383917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endParaRPr/>
          </a:p>
        </p:txBody>
      </p:sp>
      <p:sp>
        <p:nvSpPr>
          <p:cNvPr id="72" name="Google Shape;72;g25f6b18ee1c_3_42"/>
          <p:cNvSpPr txBox="1"/>
          <p:nvPr/>
        </p:nvSpPr>
        <p:spPr>
          <a:xfrm>
            <a:off x="901436" y="1102769"/>
            <a:ext cx="1456755" cy="53857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55" tIns="91355" rIns="91355" bIns="9135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ru-RU" sz="2000" b="1" dirty="0">
                <a:solidFill>
                  <a:srgbClr val="00729C"/>
                </a:solidFill>
                <a:latin typeface="+mn-lt"/>
                <a:ea typeface="Exo 2"/>
                <a:cs typeface="Exo 2"/>
                <a:sym typeface="Exo 2"/>
              </a:rPr>
              <a:t>2022 год</a:t>
            </a:r>
            <a:endParaRPr sz="2000" b="1" dirty="0">
              <a:solidFill>
                <a:srgbClr val="00729C"/>
              </a:solidFill>
              <a:latin typeface="+mn-lt"/>
              <a:ea typeface="Exo 2"/>
              <a:cs typeface="Exo 2"/>
              <a:sym typeface="Exo 2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355" tIns="91355" rIns="91355" bIns="91355" anchor="ctr" anchorCtr="0">
            <a:noAutofit/>
          </a:bodyPr>
          <a:lstStyle/>
          <a:p>
            <a:pPr lvl="0" algn="ctr">
              <a:buSzPts val="1400"/>
            </a:pPr>
            <a:r>
              <a:rPr lang="ru-RU" sz="2000" b="1" dirty="0">
                <a:solidFill>
                  <a:schemeClr val="lt1"/>
                </a:solidFill>
              </a:rPr>
              <a:t>Проект «Инженерные классы»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096" y="114316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25f6b18ee1c_3_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55" tIns="91355" rIns="91355" bIns="91355" anchor="ctr" anchorCtr="0">
            <a:normAutofit/>
          </a:bodyPr>
          <a:lstStyle/>
          <a:p>
            <a:fld id="{00000000-1234-1234-1234-123412341234}" type="slidenum">
              <a:rPr lang="ru"/>
              <a:pPr/>
              <a:t>8</a:t>
            </a:fld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5754567" y="1208684"/>
            <a:ext cx="1253869" cy="400110"/>
          </a:xfrm>
          <a:prstGeom prst="rect">
            <a:avLst/>
          </a:prstGeom>
          <a:noFill/>
        </p:spPr>
        <p:txBody>
          <a:bodyPr wrap="none" lIns="91370" tIns="45685" rIns="91370" bIns="45685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+mn-lt"/>
              </a:rPr>
              <a:t>2023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3440" y="1689574"/>
            <a:ext cx="3366660" cy="530912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r>
              <a:rPr lang="ru-RU" dirty="0"/>
              <a:t>Открытие технологического профиля в 10 классе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57975" y="1641340"/>
            <a:ext cx="4121675" cy="530912"/>
          </a:xfrm>
          <a:prstGeom prst="rect">
            <a:avLst/>
          </a:prstGeom>
        </p:spPr>
        <p:txBody>
          <a:bodyPr wrap="square" lIns="91370" tIns="45685" rIns="91370" bIns="45685">
            <a:spAutoFit/>
          </a:bodyPr>
          <a:lstStyle/>
          <a:p>
            <a:r>
              <a:rPr lang="ru-RU" dirty="0"/>
              <a:t>Открытие инженерных 10 и 11 классов судостроительного профиля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61" y="2411822"/>
            <a:ext cx="1661454" cy="2318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708" y="2552917"/>
            <a:ext cx="3780390" cy="247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8178" y="1956724"/>
            <a:ext cx="2339764" cy="2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653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5f6b18ee1c_3_42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59" tIns="91259" rIns="91259" bIns="91259" anchor="t" anchorCtr="0">
            <a:spAutoFit/>
          </a:bodyPr>
          <a:lstStyle/>
          <a:p>
            <a:pPr defTabSz="912555"/>
            <a:endParaRPr>
              <a:ea typeface="+mn-ea"/>
            </a:endParaRPr>
          </a:p>
        </p:txBody>
      </p:sp>
      <p:sp>
        <p:nvSpPr>
          <p:cNvPr id="73" name="Google Shape;73;g25f6b18ee1c_3_4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29C"/>
          </a:solidFill>
          <a:ln>
            <a:noFill/>
          </a:ln>
          <a:effectLst>
            <a:outerShdw blurRad="57150" dist="19050" dir="5400000" algn="bl" rotWithShape="0">
              <a:schemeClr val="dk2">
                <a:alpha val="72940"/>
              </a:schemeClr>
            </a:outerShdw>
          </a:effectLst>
        </p:spPr>
        <p:txBody>
          <a:bodyPr spcFirstLastPara="1" wrap="square" lIns="91259" tIns="91259" rIns="91259" bIns="91259" anchor="ctr" anchorCtr="0">
            <a:noAutofit/>
          </a:bodyPr>
          <a:lstStyle/>
          <a:p>
            <a:pPr algn="ctr" defTabSz="912555">
              <a:buSzPts val="1400"/>
            </a:pPr>
            <a:r>
              <a:rPr lang="ru-RU" sz="2000" b="1" dirty="0">
                <a:solidFill>
                  <a:srgbClr val="FFFFFF"/>
                </a:solidFill>
                <a:ea typeface="+mn-ea"/>
              </a:rPr>
              <a:t>Проект «Инженерные классы»</a:t>
            </a:r>
          </a:p>
        </p:txBody>
      </p:sp>
      <p:pic>
        <p:nvPicPr>
          <p:cNvPr id="74" name="Google Shape;74;g25f6b18ee1c_3_4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144" y="114364"/>
            <a:ext cx="533987" cy="533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g25f6b18ee1c_3_4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40" y="1427"/>
            <a:ext cx="755830" cy="756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8810" y="2002730"/>
            <a:ext cx="3770073" cy="2789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218" y="947630"/>
            <a:ext cx="4132760" cy="266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6809" y="3870889"/>
            <a:ext cx="4572000" cy="623245"/>
          </a:xfrm>
          <a:prstGeom prst="rect">
            <a:avLst/>
          </a:prstGeom>
        </p:spPr>
        <p:txBody>
          <a:bodyPr lIns="91274" tIns="45637" rIns="91274" bIns="45637">
            <a:spAutoFit/>
          </a:bodyPr>
          <a:lstStyle/>
          <a:p>
            <a:pPr defTabSz="912555"/>
            <a:r>
              <a:rPr lang="ru-RU" sz="2000" dirty="0">
                <a:ea typeface="+mn-ea"/>
              </a:rPr>
              <a:t>МБОУ «СОШ № 4 г. Тосно»</a:t>
            </a:r>
            <a:br>
              <a:rPr lang="ru-RU" dirty="0">
                <a:ea typeface="+mn-ea"/>
              </a:rPr>
            </a:br>
            <a:endParaRPr lang="ru-RU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6070589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816</Words>
  <Application>Microsoft Office PowerPoint</Application>
  <PresentationFormat>Экран (16:9)</PresentationFormat>
  <Paragraphs>151</Paragraphs>
  <Slides>34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34</vt:i4>
      </vt:variant>
    </vt:vector>
  </HeadingPairs>
  <TitlesOfParts>
    <vt:vector size="48" baseType="lpstr">
      <vt:lpstr>Exo 2 Medium</vt:lpstr>
      <vt:lpstr>Exo 2</vt:lpstr>
      <vt:lpstr>Franklin Gothic Book</vt:lpstr>
      <vt:lpstr>Wingdings</vt:lpstr>
      <vt:lpstr>Calibri</vt:lpstr>
      <vt:lpstr>Arial</vt:lpstr>
      <vt:lpstr>Simple Light</vt:lpstr>
      <vt:lpstr>1_Simple Light</vt:lpstr>
      <vt:lpstr>2_Simple Light</vt:lpstr>
      <vt:lpstr>3_Simple Light</vt:lpstr>
      <vt:lpstr>5_Simple Light</vt:lpstr>
      <vt:lpstr>6_Simple Light</vt:lpstr>
      <vt:lpstr>7_Simple Light</vt:lpstr>
      <vt:lpstr>9_Simple Light</vt:lpstr>
      <vt:lpstr>МБОУ «СОШ № 4 г. Тосно»,  Ленинградская область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ФИО спикера Тема выступления</dc:title>
  <dc:creator>Павел</dc:creator>
  <cp:lastModifiedBy>Максим Богданов</cp:lastModifiedBy>
  <cp:revision>21</cp:revision>
  <dcterms:modified xsi:type="dcterms:W3CDTF">2025-09-05T17:53:32Z</dcterms:modified>
</cp:coreProperties>
</file>